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0" r:id="rId2"/>
    <p:sldId id="256" r:id="rId3"/>
    <p:sldId id="257" r:id="rId4"/>
    <p:sldId id="259" r:id="rId5"/>
    <p:sldId id="260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F069CB-37FC-4FFC-A29B-FFC95EF540E0}" type="datetimeFigureOut">
              <a:rPr lang="fa-IR" smtClean="0"/>
              <a:pPr/>
              <a:t>1444/12/26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43373-F29E-4023-AF9C-94EE0A611CDE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bri\Downloads\Desktop\toptoop.ir مدل ها و طرح های رنگی و قشنگ از بسم الله الرحمن الرحی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262063"/>
            <a:ext cx="6192837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671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equipment for the procedure </a:t>
            </a:r>
            <a:r>
              <a:rPr lang="en-US" dirty="0" smtClean="0"/>
              <a:t>should be in the room </a:t>
            </a:r>
            <a:r>
              <a:rPr lang="en-US" dirty="0" smtClean="0"/>
              <a:t>before starting</a:t>
            </a:r>
            <a:r>
              <a:rPr lang="en-US" dirty="0" smtClean="0"/>
              <a:t>, as well as any equipment that may be needed to deal </a:t>
            </a:r>
            <a:r>
              <a:rPr lang="en-US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unplanned </a:t>
            </a:r>
            <a:r>
              <a:rPr lang="en-US" dirty="0" smtClean="0"/>
              <a:t>events. An assortment of </a:t>
            </a:r>
            <a:r>
              <a:rPr lang="en-US" dirty="0" err="1" smtClean="0">
                <a:solidFill>
                  <a:srgbClr val="FF0000"/>
                </a:solidFill>
              </a:rPr>
              <a:t>tracheostomy</a:t>
            </a:r>
            <a:r>
              <a:rPr lang="en-US" dirty="0" smtClean="0">
                <a:solidFill>
                  <a:srgbClr val="FF0000"/>
                </a:solidFill>
              </a:rPr>
              <a:t> tube sizes </a:t>
            </a:r>
            <a:r>
              <a:rPr lang="en-US" dirty="0" smtClean="0"/>
              <a:t>should be </a:t>
            </a:r>
            <a:r>
              <a:rPr lang="en-US" dirty="0" smtClean="0"/>
              <a:t>available as well as </a:t>
            </a:r>
            <a:r>
              <a:rPr lang="en-US" dirty="0" err="1" smtClean="0"/>
              <a:t>endotracheal</a:t>
            </a:r>
            <a:r>
              <a:rPr lang="en-US" dirty="0" smtClean="0"/>
              <a:t> tubes and laryngoscopes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reintubation</a:t>
            </a:r>
            <a:r>
              <a:rPr lang="en-US" dirty="0" smtClean="0"/>
              <a:t>. 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If </a:t>
            </a:r>
            <a:r>
              <a:rPr lang="en-US" dirty="0" smtClean="0"/>
              <a:t>PDT is planned, a </a:t>
            </a:r>
            <a:r>
              <a:rPr lang="en-US" dirty="0" smtClean="0">
                <a:solidFill>
                  <a:srgbClr val="FF0000"/>
                </a:solidFill>
              </a:rPr>
              <a:t>surgical </a:t>
            </a:r>
            <a:r>
              <a:rPr lang="en-US" dirty="0" err="1" smtClean="0">
                <a:solidFill>
                  <a:srgbClr val="FF0000"/>
                </a:solidFill>
              </a:rPr>
              <a:t>tracheostomy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tray should </a:t>
            </a:r>
            <a:r>
              <a:rPr lang="en-US" dirty="0" smtClean="0"/>
              <a:t>be in the unit, as well as equipment for </a:t>
            </a:r>
            <a:r>
              <a:rPr lang="en-US" dirty="0" err="1" smtClean="0"/>
              <a:t>cricothyrotomy</a:t>
            </a:r>
            <a:r>
              <a:rPr lang="en-US" dirty="0" smtClean="0"/>
              <a:t> </a:t>
            </a:r>
            <a:r>
              <a:rPr lang="en-US" dirty="0" smtClean="0"/>
              <a:t>should </a:t>
            </a:r>
            <a:r>
              <a:rPr lang="en-US" dirty="0" smtClean="0"/>
              <a:t>the need arise. </a:t>
            </a:r>
            <a:r>
              <a:rPr lang="en-US" dirty="0" smtClean="0">
                <a:solidFill>
                  <a:srgbClr val="FF0000"/>
                </a:solidFill>
              </a:rPr>
              <a:t>Good lighting </a:t>
            </a:r>
            <a:r>
              <a:rPr lang="en-US" dirty="0" smtClean="0"/>
              <a:t>is essential and </a:t>
            </a:r>
            <a:r>
              <a:rPr lang="en-US" dirty="0" smtClean="0"/>
              <a:t>headlamps</a:t>
            </a:r>
            <a:endParaRPr lang="en-US" dirty="0" smtClean="0"/>
          </a:p>
          <a:p>
            <a:pPr algn="l"/>
            <a:r>
              <a:rPr lang="en-US" dirty="0" smtClean="0"/>
              <a:t>may be of benefit.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The </a:t>
            </a:r>
            <a:r>
              <a:rPr lang="en-US" dirty="0" smtClean="0"/>
              <a:t>team should prepare for bedside </a:t>
            </a:r>
            <a:r>
              <a:rPr lang="en-US" dirty="0" err="1" smtClean="0"/>
              <a:t>percutaneous</a:t>
            </a:r>
            <a:r>
              <a:rPr lang="en-US" dirty="0" smtClean="0"/>
              <a:t> or </a:t>
            </a:r>
            <a:r>
              <a:rPr lang="en-US" dirty="0" smtClean="0"/>
              <a:t>surgical </a:t>
            </a:r>
            <a:r>
              <a:rPr lang="en-US" dirty="0" err="1" smtClean="0"/>
              <a:t>tracheostomy</a:t>
            </a:r>
            <a:r>
              <a:rPr lang="en-US" dirty="0" smtClean="0"/>
              <a:t> </a:t>
            </a:r>
            <a:r>
              <a:rPr lang="en-US" dirty="0" smtClean="0"/>
              <a:t>as they would for any operation. This includes </a:t>
            </a:r>
            <a:r>
              <a:rPr lang="en-US" dirty="0" smtClean="0"/>
              <a:t>discussion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the plan for sedation, the procedure itself, the roles of </a:t>
            </a: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team </a:t>
            </a:r>
            <a:r>
              <a:rPr lang="en-US" dirty="0" smtClean="0"/>
              <a:t>members, and any particular concerns regarding the </a:t>
            </a:r>
            <a:r>
              <a:rPr lang="en-US" dirty="0" smtClean="0"/>
              <a:t>individual</a:t>
            </a:r>
            <a:endParaRPr lang="en-US" dirty="0" smtClean="0"/>
          </a:p>
          <a:p>
            <a:pPr algn="l"/>
            <a:r>
              <a:rPr lang="en-US" dirty="0" smtClean="0"/>
              <a:t>patient. 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Structuring </a:t>
            </a:r>
            <a:r>
              <a:rPr lang="en-US" dirty="0" smtClean="0"/>
              <a:t>this practice with the use of a World </a:t>
            </a:r>
            <a:r>
              <a:rPr lang="en-US" dirty="0" smtClean="0"/>
              <a:t>Health Organization </a:t>
            </a:r>
            <a:r>
              <a:rPr lang="en-US" dirty="0" smtClean="0"/>
              <a:t>style checklist has been demonstrated to </a:t>
            </a:r>
            <a:r>
              <a:rPr lang="en-US" dirty="0" smtClean="0"/>
              <a:t>reduce complication </a:t>
            </a:r>
            <a:r>
              <a:rPr lang="en-US" dirty="0" smtClean="0"/>
              <a:t>rates significantly for bedside </a:t>
            </a:r>
            <a:r>
              <a:rPr lang="en-US" dirty="0" err="1" smtClean="0"/>
              <a:t>tracheostomy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876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Techniques</a:t>
            </a:r>
          </a:p>
          <a:p>
            <a:pPr algn="l"/>
            <a:r>
              <a:rPr lang="en-US" dirty="0" err="1"/>
              <a:t>Percutaneous</a:t>
            </a:r>
            <a:r>
              <a:rPr lang="en-US" dirty="0"/>
              <a:t> (Box 14.3)</a:t>
            </a:r>
          </a:p>
          <a:p>
            <a:pPr algn="l"/>
            <a:r>
              <a:rPr lang="en-US" dirty="0"/>
              <a:t>PDT, also known bedside </a:t>
            </a:r>
            <a:r>
              <a:rPr lang="en-US" dirty="0" err="1"/>
              <a:t>tracheostomy</a:t>
            </a:r>
            <a:r>
              <a:rPr lang="en-US" dirty="0"/>
              <a:t>, is the placement of </a:t>
            </a:r>
            <a:r>
              <a:rPr lang="en-US" dirty="0" smtClean="0"/>
              <a:t>a </a:t>
            </a:r>
            <a:r>
              <a:rPr lang="en-US" dirty="0" err="1" smtClean="0"/>
              <a:t>tracheostomy</a:t>
            </a:r>
            <a:r>
              <a:rPr lang="en-US" dirty="0" smtClean="0"/>
              <a:t> </a:t>
            </a:r>
            <a:r>
              <a:rPr lang="en-US" dirty="0"/>
              <a:t>tube. This technique </a:t>
            </a:r>
            <a:r>
              <a:rPr lang="en-US" dirty="0">
                <a:solidFill>
                  <a:srgbClr val="FF0000"/>
                </a:solidFill>
              </a:rPr>
              <a:t>uses a small skin incision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dilation </a:t>
            </a:r>
            <a:r>
              <a:rPr lang="en-US" dirty="0">
                <a:solidFill>
                  <a:srgbClr val="FF0000"/>
                </a:solidFill>
              </a:rPr>
              <a:t>of the subcutaneous tissue </a:t>
            </a:r>
            <a:r>
              <a:rPr lang="en-US" dirty="0"/>
              <a:t>into the tracheal lumen </a:t>
            </a:r>
            <a:r>
              <a:rPr lang="en-US" dirty="0" smtClean="0"/>
              <a:t>without direct </a:t>
            </a:r>
            <a:r>
              <a:rPr lang="en-US" dirty="0"/>
              <a:t>surgical visualization of the trachea. 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It </a:t>
            </a:r>
            <a:r>
              <a:rPr lang="en-US" dirty="0"/>
              <a:t>is considered </a:t>
            </a:r>
            <a:r>
              <a:rPr lang="en-US" dirty="0" smtClean="0">
                <a:solidFill>
                  <a:srgbClr val="FF0000"/>
                </a:solidFill>
              </a:rPr>
              <a:t>minimally invasive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and is often done at the </a:t>
            </a:r>
            <a:r>
              <a:rPr lang="en-US" dirty="0">
                <a:solidFill>
                  <a:srgbClr val="FF0000"/>
                </a:solidFill>
              </a:rPr>
              <a:t>bedside in the ICU, avoiding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endParaRPr lang="en-US" dirty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rgbClr val="FF0000"/>
                </a:solidFill>
              </a:rPr>
              <a:t>risks of transporting</a:t>
            </a:r>
            <a:r>
              <a:rPr lang="en-US" dirty="0"/>
              <a:t> a critically ill patient and the </a:t>
            </a:r>
            <a:r>
              <a:rPr lang="en-US" dirty="0">
                <a:solidFill>
                  <a:srgbClr val="FF0000"/>
                </a:solidFill>
              </a:rPr>
              <a:t>costs </a:t>
            </a:r>
            <a:r>
              <a:rPr lang="en-US" dirty="0" smtClean="0">
                <a:solidFill>
                  <a:srgbClr val="FF0000"/>
                </a:solidFill>
              </a:rPr>
              <a:t>of the </a:t>
            </a:r>
            <a:r>
              <a:rPr lang="en-US" dirty="0">
                <a:solidFill>
                  <a:srgbClr val="FF0000"/>
                </a:solidFill>
              </a:rPr>
              <a:t>operating </a:t>
            </a:r>
            <a:r>
              <a:rPr lang="en-US" dirty="0"/>
              <a:t>room. PDT is done with continuous monitoring </a:t>
            </a:r>
            <a:r>
              <a:rPr lang="en-US" dirty="0" smtClean="0"/>
              <a:t>of the </a:t>
            </a:r>
            <a:r>
              <a:rPr lang="en-US" dirty="0"/>
              <a:t>patient’s vital signs and often is performed under </a:t>
            </a:r>
            <a:r>
              <a:rPr lang="en-US" dirty="0" smtClean="0"/>
              <a:t>direct</a:t>
            </a:r>
            <a:endParaRPr lang="en-US" dirty="0"/>
          </a:p>
          <a:p>
            <a:pPr algn="l"/>
            <a:r>
              <a:rPr lang="en-US" dirty="0" err="1"/>
              <a:t>bronchoscopic</a:t>
            </a:r>
            <a:r>
              <a:rPr lang="en-US" dirty="0"/>
              <a:t> visualization</a:t>
            </a: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8760"/>
            <a:ext cx="88924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The </a:t>
            </a:r>
            <a:r>
              <a:rPr lang="en-US" dirty="0"/>
              <a:t>most common technique used is the </a:t>
            </a:r>
            <a:r>
              <a:rPr lang="en-US" dirty="0" err="1"/>
              <a:t>Ciaglia</a:t>
            </a:r>
            <a:r>
              <a:rPr lang="en-US" dirty="0"/>
              <a:t> technique (Video</a:t>
            </a:r>
          </a:p>
          <a:p>
            <a:pPr algn="l"/>
            <a:r>
              <a:rPr lang="en-US" dirty="0"/>
              <a:t>14-1). With this technique, there is no sharp dissection involved</a:t>
            </a:r>
          </a:p>
          <a:p>
            <a:pPr algn="l"/>
            <a:r>
              <a:rPr lang="en-US" dirty="0"/>
              <a:t>beyond the skin incision. The patient is positioned and prepared</a:t>
            </a:r>
          </a:p>
          <a:p>
            <a:pPr algn="l"/>
            <a:r>
              <a:rPr lang="en-US" dirty="0"/>
              <a:t>in the same way as for the standard operative </a:t>
            </a:r>
            <a:r>
              <a:rPr lang="en-US" dirty="0" err="1"/>
              <a:t>tracheostomy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Deep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sedation </a:t>
            </a:r>
            <a:r>
              <a:rPr lang="en-US" dirty="0"/>
              <a:t>is administered and all steps are done under </a:t>
            </a:r>
            <a:r>
              <a:rPr lang="en-US" dirty="0" err="1">
                <a:solidFill>
                  <a:srgbClr val="FF0000"/>
                </a:solidFill>
              </a:rPr>
              <a:t>bronchoscopic</a:t>
            </a:r>
            <a:endParaRPr lang="en-US" dirty="0">
              <a:solidFill>
                <a:srgbClr val="FF0000"/>
              </a:solidFill>
            </a:endParaRPr>
          </a:p>
          <a:p>
            <a:pPr algn="l"/>
            <a:r>
              <a:rPr lang="en-US" dirty="0"/>
              <a:t>vision. The </a:t>
            </a:r>
            <a:r>
              <a:rPr lang="en-US" dirty="0" err="1">
                <a:solidFill>
                  <a:srgbClr val="FF0000"/>
                </a:solidFill>
              </a:rPr>
              <a:t>endotracheal</a:t>
            </a:r>
            <a:r>
              <a:rPr lang="en-US" dirty="0">
                <a:solidFill>
                  <a:srgbClr val="FF0000"/>
                </a:solidFill>
              </a:rPr>
              <a:t> tube </a:t>
            </a:r>
            <a:r>
              <a:rPr lang="en-US" dirty="0"/>
              <a:t>is withdrawn under </a:t>
            </a:r>
            <a:r>
              <a:rPr lang="en-US" dirty="0" err="1"/>
              <a:t>bronchoscopic</a:t>
            </a:r>
            <a:endParaRPr lang="en-US" dirty="0"/>
          </a:p>
          <a:p>
            <a:pPr algn="l"/>
            <a:r>
              <a:rPr lang="en-US" dirty="0"/>
              <a:t>guidance about 1 to 2 cm below the vocal cords to expose the</a:t>
            </a:r>
          </a:p>
          <a:p>
            <a:pPr algn="l"/>
            <a:r>
              <a:rPr lang="en-US" dirty="0"/>
              <a:t>space below the first tracheal ring by using digital pressure at 2 cm</a:t>
            </a:r>
          </a:p>
          <a:p>
            <a:pPr algn="l"/>
            <a:r>
              <a:rPr lang="en-US" dirty="0"/>
              <a:t>above the </a:t>
            </a:r>
            <a:r>
              <a:rPr lang="en-US" dirty="0" err="1"/>
              <a:t>sternal</a:t>
            </a:r>
            <a:r>
              <a:rPr lang="en-US" dirty="0"/>
              <a:t> notch while looking at the </a:t>
            </a:r>
            <a:r>
              <a:rPr lang="en-US" dirty="0" err="1"/>
              <a:t>bronchoscopic</a:t>
            </a:r>
            <a:r>
              <a:rPr lang="en-US" dirty="0"/>
              <a:t> view.</a:t>
            </a:r>
          </a:p>
          <a:p>
            <a:pPr algn="l"/>
            <a:r>
              <a:rPr lang="en-US" dirty="0"/>
              <a:t>The incision site is selected to correspond to the space between</a:t>
            </a:r>
          </a:p>
          <a:p>
            <a:pPr algn="l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second and third tracheal rings. </a:t>
            </a:r>
            <a:r>
              <a:rPr lang="en-US" dirty="0" err="1">
                <a:solidFill>
                  <a:srgbClr val="FF0000"/>
                </a:solidFill>
              </a:rPr>
              <a:t>Lidocaine</a:t>
            </a:r>
            <a:r>
              <a:rPr lang="en-US" dirty="0">
                <a:solidFill>
                  <a:srgbClr val="FF0000"/>
                </a:solidFill>
              </a:rPr>
              <a:t> 2% with epinephrine</a:t>
            </a:r>
          </a:p>
          <a:p>
            <a:pPr algn="l"/>
            <a:r>
              <a:rPr lang="en-US" dirty="0"/>
              <a:t>is used for local anesthesia and then a 2-cm incision is made. The</a:t>
            </a:r>
          </a:p>
          <a:p>
            <a:pPr algn="l"/>
            <a:r>
              <a:rPr lang="en-US" dirty="0" err="1"/>
              <a:t>pretracheal</a:t>
            </a:r>
            <a:r>
              <a:rPr lang="en-US" dirty="0"/>
              <a:t> tissue is then cleared with blunt dissection. The operator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enters the tracheal lumen below the second tracheal ring </a:t>
            </a:r>
            <a:r>
              <a:rPr lang="en-US" dirty="0"/>
              <a:t>with an</a:t>
            </a:r>
          </a:p>
          <a:p>
            <a:pPr algn="l"/>
            <a:r>
              <a:rPr lang="en-US" dirty="0"/>
              <a:t>introducer needle through the incision (Fig. 14.2). The tract between</a:t>
            </a:r>
          </a:p>
          <a:p>
            <a:pPr algn="l"/>
            <a:r>
              <a:rPr lang="en-US" dirty="0"/>
              <a:t>the skin and the tracheal lumen is then serially dilated over a</a:t>
            </a:r>
          </a:p>
          <a:p>
            <a:pPr algn="l"/>
            <a:r>
              <a:rPr lang="en-US" dirty="0" err="1">
                <a:solidFill>
                  <a:srgbClr val="FF0000"/>
                </a:solidFill>
              </a:rPr>
              <a:t>guidewire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err="1">
                <a:solidFill>
                  <a:srgbClr val="FF0000"/>
                </a:solidFill>
              </a:rPr>
              <a:t>stylet</a:t>
            </a:r>
            <a:r>
              <a:rPr lang="en-US" dirty="0"/>
              <a:t>. A </a:t>
            </a:r>
            <a:r>
              <a:rPr lang="en-US" dirty="0" err="1"/>
              <a:t>tracheostomy</a:t>
            </a:r>
            <a:r>
              <a:rPr lang="en-US" dirty="0"/>
              <a:t> tube is placed under direct</a:t>
            </a:r>
          </a:p>
          <a:p>
            <a:pPr algn="l"/>
            <a:r>
              <a:rPr lang="en-US" dirty="0" err="1">
                <a:solidFill>
                  <a:srgbClr val="FF0000"/>
                </a:solidFill>
              </a:rPr>
              <a:t>bronchoscopic</a:t>
            </a:r>
            <a:r>
              <a:rPr lang="en-US" dirty="0">
                <a:solidFill>
                  <a:srgbClr val="FF0000"/>
                </a:solidFill>
              </a:rPr>
              <a:t> vision over a dilator</a:t>
            </a:r>
            <a:r>
              <a:rPr lang="en-US" dirty="0"/>
              <a:t>. Placement of the tube is also</a:t>
            </a:r>
          </a:p>
          <a:p>
            <a:pPr algn="l"/>
            <a:r>
              <a:rPr lang="en-US" dirty="0"/>
              <a:t>confirmed by visualizing the </a:t>
            </a:r>
            <a:r>
              <a:rPr lang="en-US" dirty="0" err="1"/>
              <a:t>tracheobronchial</a:t>
            </a:r>
            <a:r>
              <a:rPr lang="en-US" dirty="0"/>
              <a:t> tree through the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34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/>
              <a:t>tracheostomy</a:t>
            </a:r>
            <a:r>
              <a:rPr lang="en-US" dirty="0"/>
              <a:t>. The </a:t>
            </a:r>
            <a:r>
              <a:rPr lang="en-US" dirty="0" err="1"/>
              <a:t>tracheostomy</a:t>
            </a:r>
            <a:r>
              <a:rPr lang="en-US" dirty="0"/>
              <a:t> tube is then </a:t>
            </a:r>
            <a:r>
              <a:rPr lang="en-US" dirty="0">
                <a:solidFill>
                  <a:srgbClr val="FF0000"/>
                </a:solidFill>
              </a:rPr>
              <a:t>secured to the skin</a:t>
            </a:r>
          </a:p>
          <a:p>
            <a:pPr algn="l"/>
            <a:r>
              <a:rPr lang="en-US" dirty="0"/>
              <a:t>with sutures and a tie or device encircling the neck.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Although </a:t>
            </a:r>
            <a:r>
              <a:rPr lang="en-US" dirty="0"/>
              <a:t>there is a learning curve to the technique, there </a:t>
            </a:r>
            <a:r>
              <a:rPr lang="en-US" dirty="0" smtClean="0"/>
              <a:t>are several </a:t>
            </a:r>
            <a:r>
              <a:rPr lang="en-US" dirty="0"/>
              <a:t>advantages of PDT. </a:t>
            </a:r>
            <a:r>
              <a:rPr lang="en-US" u="sng" dirty="0">
                <a:solidFill>
                  <a:srgbClr val="FF0000"/>
                </a:solidFill>
              </a:rPr>
              <a:t>The time required for bedside PDT </a:t>
            </a:r>
            <a:r>
              <a:rPr lang="en-US" u="sng" dirty="0" smtClean="0">
                <a:solidFill>
                  <a:srgbClr val="FF0000"/>
                </a:solidFill>
              </a:rPr>
              <a:t>is considerably </a:t>
            </a:r>
            <a:r>
              <a:rPr lang="en-US" u="sng" dirty="0">
                <a:solidFill>
                  <a:srgbClr val="FF0000"/>
                </a:solidFill>
              </a:rPr>
              <a:t>shorter than that for an open </a:t>
            </a:r>
            <a:r>
              <a:rPr lang="en-US" u="sng" dirty="0" err="1">
                <a:solidFill>
                  <a:srgbClr val="FF0000"/>
                </a:solidFill>
              </a:rPr>
              <a:t>tracheostomy</a:t>
            </a:r>
            <a:r>
              <a:rPr lang="en-US" u="sng" dirty="0">
                <a:solidFill>
                  <a:srgbClr val="FF0000"/>
                </a:solidFill>
              </a:rPr>
              <a:t>. </a:t>
            </a:r>
            <a:endParaRPr lang="en-US" u="sng" dirty="0" smtClean="0">
              <a:solidFill>
                <a:srgbClr val="FF0000"/>
              </a:solidFill>
            </a:endParaRPr>
          </a:p>
          <a:p>
            <a:pPr algn="l"/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elimination </a:t>
            </a:r>
            <a:r>
              <a:rPr lang="en-US" dirty="0">
                <a:solidFill>
                  <a:srgbClr val="FF0000"/>
                </a:solidFill>
              </a:rPr>
              <a:t>of operating room scheduling issues and costs</a:t>
            </a:r>
            <a:r>
              <a:rPr lang="en-US" dirty="0"/>
              <a:t>, as </a:t>
            </a:r>
            <a:r>
              <a:rPr lang="en-US" dirty="0" smtClean="0"/>
              <a:t>well as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risks of transport</a:t>
            </a:r>
            <a:r>
              <a:rPr lang="en-US" dirty="0"/>
              <a:t>, provide benefit to the patient and </a:t>
            </a:r>
            <a:r>
              <a:rPr lang="en-US" dirty="0" smtClean="0"/>
              <a:t>critical care </a:t>
            </a:r>
            <a:r>
              <a:rPr lang="en-US" dirty="0"/>
              <a:t>team. In fact, the cost of performing PDT at the bedside </a:t>
            </a:r>
            <a:r>
              <a:rPr lang="en-US" dirty="0" smtClean="0"/>
              <a:t>is</a:t>
            </a:r>
            <a:r>
              <a:rPr lang="en-US" dirty="0"/>
              <a:t> </a:t>
            </a:r>
            <a:r>
              <a:rPr lang="en-US" dirty="0" smtClean="0"/>
              <a:t>roughly </a:t>
            </a:r>
            <a:r>
              <a:rPr lang="en-US" dirty="0"/>
              <a:t>half that of performing open surgical </a:t>
            </a:r>
            <a:r>
              <a:rPr lang="en-US" dirty="0" err="1"/>
              <a:t>tracheostomy</a:t>
            </a:r>
            <a:r>
              <a:rPr lang="en-US" dirty="0"/>
              <a:t> in </a:t>
            </a:r>
            <a:r>
              <a:rPr lang="en-US" dirty="0" smtClean="0"/>
              <a:t>the operating </a:t>
            </a:r>
            <a:r>
              <a:rPr lang="en-US" dirty="0"/>
              <a:t>room.35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57540"/>
            <a:ext cx="7128792" cy="385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916832"/>
            <a:ext cx="4680520" cy="1028327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5300" dirty="0" err="1" smtClean="0"/>
              <a:t>Tracheostomy</a:t>
            </a:r>
            <a:endParaRPr lang="fa-IR" sz="5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دكتر اصغري </a:t>
            </a:r>
          </a:p>
          <a:p>
            <a:r>
              <a:rPr lang="fa-IR" dirty="0" smtClean="0"/>
              <a:t>فوق تخصص مراقبت هاي ويژه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95456" cy="924712"/>
          </a:xfrm>
        </p:spPr>
        <p:txBody>
          <a:bodyPr/>
          <a:lstStyle/>
          <a:p>
            <a:r>
              <a:rPr lang="en-US" dirty="0" smtClean="0"/>
              <a:t>Tracheal Anatomy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0" y="155679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The </a:t>
            </a:r>
            <a:r>
              <a:rPr lang="en-US" dirty="0"/>
              <a:t>trachea begins at the </a:t>
            </a:r>
            <a:r>
              <a:rPr lang="en-US" dirty="0">
                <a:solidFill>
                  <a:srgbClr val="FF0000"/>
                </a:solidFill>
              </a:rPr>
              <a:t>lower edge of the </a:t>
            </a:r>
            <a:r>
              <a:rPr lang="en-US" dirty="0" err="1" smtClean="0">
                <a:solidFill>
                  <a:srgbClr val="FF0000"/>
                </a:solidFill>
              </a:rPr>
              <a:t>cricoid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cartilage </a:t>
            </a:r>
            <a:r>
              <a:rPr lang="en-US" dirty="0"/>
              <a:t>and extends to the level of the </a:t>
            </a:r>
            <a:endParaRPr lang="fa-IR" dirty="0" smtClean="0"/>
          </a:p>
          <a:p>
            <a:pPr algn="l"/>
            <a:r>
              <a:rPr lang="en-US" dirty="0" smtClean="0"/>
              <a:t>carina. </a:t>
            </a:r>
            <a:endParaRPr lang="fa-IR" dirty="0" smtClean="0"/>
          </a:p>
          <a:p>
            <a:pPr algn="l"/>
            <a:r>
              <a:rPr lang="en-US" dirty="0" smtClean="0"/>
              <a:t>It </a:t>
            </a:r>
            <a:r>
              <a:rPr lang="en-US" dirty="0"/>
              <a:t>consists of </a:t>
            </a:r>
            <a:r>
              <a:rPr lang="en-US" dirty="0" smtClean="0">
                <a:solidFill>
                  <a:srgbClr val="FF0000"/>
                </a:solidFill>
              </a:rPr>
              <a:t>18 to </a:t>
            </a:r>
            <a:r>
              <a:rPr lang="en-US" dirty="0">
                <a:solidFill>
                  <a:srgbClr val="FF0000"/>
                </a:solidFill>
              </a:rPr>
              <a:t>22 anterior C-shaped </a:t>
            </a:r>
            <a:r>
              <a:rPr lang="en-US" dirty="0"/>
              <a:t>tracheal rings lined by a posterior </a:t>
            </a:r>
            <a:r>
              <a:rPr lang="en-US" dirty="0" smtClean="0"/>
              <a:t>membranous wall.</a:t>
            </a:r>
            <a:endParaRPr lang="fa-IR" dirty="0" smtClean="0"/>
          </a:p>
          <a:p>
            <a:pPr algn="l"/>
            <a:endParaRPr lang="fa-IR" dirty="0" smtClean="0"/>
          </a:p>
          <a:p>
            <a:pPr algn="l"/>
            <a:r>
              <a:rPr lang="en-US" dirty="0" smtClean="0"/>
              <a:t>It </a:t>
            </a:r>
            <a:r>
              <a:rPr lang="en-US" dirty="0"/>
              <a:t>starts anterior and midline in the neck below </a:t>
            </a:r>
            <a:r>
              <a:rPr lang="en-US" dirty="0" smtClean="0"/>
              <a:t>the </a:t>
            </a:r>
            <a:r>
              <a:rPr lang="en-US" dirty="0" err="1" smtClean="0"/>
              <a:t>cricoid</a:t>
            </a:r>
            <a:r>
              <a:rPr lang="en-US" dirty="0" smtClean="0"/>
              <a:t> cartilage and then it dives posterior in the </a:t>
            </a:r>
            <a:r>
              <a:rPr lang="en-US" dirty="0" err="1" smtClean="0"/>
              <a:t>mediastinum</a:t>
            </a:r>
            <a:r>
              <a:rPr lang="en-US" dirty="0" smtClean="0"/>
              <a:t>.</a:t>
            </a:r>
          </a:p>
          <a:p>
            <a:pPr algn="l"/>
            <a:endParaRPr lang="fa-IR" dirty="0" smtClean="0"/>
          </a:p>
          <a:p>
            <a:pPr algn="l"/>
            <a:r>
              <a:rPr lang="en-US" dirty="0" smtClean="0"/>
              <a:t>The esophagus starts at the same level and lies at the left posterior border of the trachea.</a:t>
            </a:r>
            <a:endParaRPr lang="fa-IR" dirty="0" smtClean="0"/>
          </a:p>
          <a:p>
            <a:pPr algn="l"/>
            <a:endParaRPr lang="fa-IR" dirty="0" smtClean="0"/>
          </a:p>
          <a:p>
            <a:pPr algn="l"/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thyroid gland </a:t>
            </a:r>
            <a:r>
              <a:rPr lang="en-US" dirty="0" smtClean="0"/>
              <a:t>is found anterior and lateral to the proximal trachea with the isthmus projecting apically at the level of </a:t>
            </a:r>
            <a:r>
              <a:rPr lang="en-US" dirty="0" smtClean="0">
                <a:solidFill>
                  <a:srgbClr val="FF0000"/>
                </a:solidFill>
              </a:rPr>
              <a:t>the second or third tracheal ring</a:t>
            </a:r>
            <a:r>
              <a:rPr lang="en-US" dirty="0" smtClean="0"/>
              <a:t>. </a:t>
            </a:r>
            <a:endParaRPr lang="fa-IR" dirty="0" smtClean="0"/>
          </a:p>
          <a:p>
            <a:pPr algn="l"/>
            <a:endParaRPr lang="fa-IR" dirty="0" smtClean="0"/>
          </a:p>
          <a:p>
            <a:pPr algn="l"/>
            <a:r>
              <a:rPr lang="en-US" dirty="0" smtClean="0"/>
              <a:t>The structure associated with this procedure’s deadliest complications is the </a:t>
            </a:r>
            <a:r>
              <a:rPr lang="en-US" dirty="0" err="1" smtClean="0">
                <a:solidFill>
                  <a:srgbClr val="FF0000"/>
                </a:solidFill>
              </a:rPr>
              <a:t>innominate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artery</a:t>
            </a:r>
            <a:r>
              <a:rPr lang="en-US" dirty="0"/>
              <a:t>. It crosses the anterior aspect of the trachea </a:t>
            </a:r>
            <a:r>
              <a:rPr lang="en-US" dirty="0" smtClean="0"/>
              <a:t>in an </a:t>
            </a:r>
            <a:r>
              <a:rPr lang="en-US" dirty="0"/>
              <a:t>oblique fashion inferior to </a:t>
            </a:r>
            <a:r>
              <a:rPr lang="en-US" dirty="0">
                <a:solidFill>
                  <a:srgbClr val="FF0000"/>
                </a:solidFill>
              </a:rPr>
              <a:t>the third or fourth tracheal </a:t>
            </a:r>
            <a:r>
              <a:rPr lang="en-US" dirty="0" smtClean="0">
                <a:solidFill>
                  <a:srgbClr val="FF0000"/>
                </a:solidFill>
              </a:rPr>
              <a:t>ring</a:t>
            </a:r>
            <a:r>
              <a:rPr lang="en-US" dirty="0" smtClean="0"/>
              <a:t>.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Timing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251520" y="1772816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The advantages of </a:t>
            </a:r>
            <a:r>
              <a:rPr lang="en-US" dirty="0" err="1"/>
              <a:t>tracheostomy</a:t>
            </a:r>
            <a:r>
              <a:rPr lang="en-US" dirty="0"/>
              <a:t> in the setting of </a:t>
            </a:r>
            <a:r>
              <a:rPr lang="en-US" dirty="0" smtClean="0"/>
              <a:t>prolonged mechanical </a:t>
            </a:r>
            <a:r>
              <a:rPr lang="en-US" dirty="0"/>
              <a:t>ventilation are well established. However, the </a:t>
            </a:r>
            <a:r>
              <a:rPr lang="en-US" dirty="0" smtClean="0"/>
              <a:t>timing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replacing a temporary artificial airway (ETT) with a </a:t>
            </a:r>
            <a:r>
              <a:rPr lang="en-US" dirty="0" err="1" smtClean="0"/>
              <a:t>tracheostomy</a:t>
            </a:r>
            <a:r>
              <a:rPr lang="en-US" dirty="0"/>
              <a:t> </a:t>
            </a:r>
            <a:r>
              <a:rPr lang="en-US" dirty="0" smtClean="0"/>
              <a:t>has </a:t>
            </a:r>
            <a:r>
              <a:rPr lang="en-US" dirty="0"/>
              <a:t>been controversial14 because of two main challenges. 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One is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inability of clinicians to predict the need for prolonged </a:t>
            </a:r>
            <a:r>
              <a:rPr lang="en-US" dirty="0" smtClean="0"/>
              <a:t>mechanical</a:t>
            </a:r>
            <a:endParaRPr lang="en-US" dirty="0"/>
          </a:p>
          <a:p>
            <a:pPr algn="l"/>
            <a:r>
              <a:rPr lang="en-US" dirty="0"/>
              <a:t>ventilation accurately within several days of initiation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There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also ongoing debate regarding early versus late </a:t>
            </a:r>
            <a:r>
              <a:rPr lang="en-US" dirty="0" err="1"/>
              <a:t>tracheostomy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Early timing has been generally defined as within 3 to 10 days,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876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The </a:t>
            </a:r>
            <a:r>
              <a:rPr lang="en-US" dirty="0"/>
              <a:t>most positive study on early </a:t>
            </a:r>
            <a:r>
              <a:rPr lang="en-US" dirty="0" err="1" smtClean="0"/>
              <a:t>tracheostomy</a:t>
            </a:r>
            <a:r>
              <a:rPr lang="en-US" dirty="0"/>
              <a:t> </a:t>
            </a:r>
            <a:r>
              <a:rPr lang="en-US" dirty="0" smtClean="0"/>
              <a:t>was </a:t>
            </a:r>
            <a:r>
              <a:rPr lang="en-US" dirty="0"/>
              <a:t>a prospective randomized trial involving several centers </a:t>
            </a:r>
            <a:r>
              <a:rPr lang="en-US" dirty="0" smtClean="0"/>
              <a:t>by</a:t>
            </a:r>
            <a:r>
              <a:rPr lang="en-US" dirty="0"/>
              <a:t> </a:t>
            </a:r>
            <a:r>
              <a:rPr lang="en-US" dirty="0" err="1" smtClean="0"/>
              <a:t>Rumbak</a:t>
            </a:r>
            <a:r>
              <a:rPr lang="en-US" dirty="0" smtClean="0"/>
              <a:t> </a:t>
            </a:r>
            <a:r>
              <a:rPr lang="en-US" dirty="0"/>
              <a:t>et al.21 In this study, </a:t>
            </a:r>
            <a:r>
              <a:rPr lang="en-US" u="sng" dirty="0"/>
              <a:t>early </a:t>
            </a:r>
            <a:r>
              <a:rPr lang="en-US" u="sng" dirty="0" err="1"/>
              <a:t>tracheostomy</a:t>
            </a:r>
            <a:r>
              <a:rPr lang="en-US" u="sng" dirty="0"/>
              <a:t> </a:t>
            </a:r>
            <a:r>
              <a:rPr lang="en-US" dirty="0"/>
              <a:t>was </a:t>
            </a:r>
            <a:r>
              <a:rPr lang="en-US" dirty="0" smtClean="0"/>
              <a:t>associated with </a:t>
            </a:r>
            <a:r>
              <a:rPr lang="en-US" dirty="0"/>
              <a:t>significantly </a:t>
            </a:r>
            <a:r>
              <a:rPr lang="en-US" u="sng" dirty="0">
                <a:solidFill>
                  <a:srgbClr val="FF0000"/>
                </a:solidFill>
              </a:rPr>
              <a:t>lower mortality, </a:t>
            </a:r>
            <a:r>
              <a:rPr lang="en-US" u="sng" dirty="0" err="1">
                <a:solidFill>
                  <a:srgbClr val="FF0000"/>
                </a:solidFill>
              </a:rPr>
              <a:t>nosocomial</a:t>
            </a:r>
            <a:r>
              <a:rPr lang="en-US" u="sng" dirty="0">
                <a:solidFill>
                  <a:srgbClr val="FF0000"/>
                </a:solidFill>
              </a:rPr>
              <a:t> pneumonia </a:t>
            </a:r>
            <a:r>
              <a:rPr lang="en-US" u="sng" dirty="0" smtClean="0">
                <a:solidFill>
                  <a:srgbClr val="FF0000"/>
                </a:solidFill>
              </a:rPr>
              <a:t>rate, and </a:t>
            </a:r>
            <a:r>
              <a:rPr lang="en-US" u="sng" dirty="0">
                <a:solidFill>
                  <a:srgbClr val="FF0000"/>
                </a:solidFill>
              </a:rPr>
              <a:t>shorter duration of ICU stay and mechanical </a:t>
            </a:r>
            <a:r>
              <a:rPr lang="en-US" u="sng" dirty="0" smtClean="0">
                <a:solidFill>
                  <a:srgbClr val="FF0000"/>
                </a:solidFill>
              </a:rPr>
              <a:t>ventilation</a:t>
            </a:r>
            <a:r>
              <a:rPr lang="en-US" dirty="0" smtClean="0"/>
              <a:t>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Several </a:t>
            </a:r>
            <a:r>
              <a:rPr lang="en-US" dirty="0"/>
              <a:t>other studies have demonstrated no difference in </a:t>
            </a:r>
            <a:r>
              <a:rPr lang="en-US" dirty="0" smtClean="0"/>
              <a:t>mortality  but </a:t>
            </a:r>
            <a:r>
              <a:rPr lang="en-US" dirty="0"/>
              <a:t>decreased duration of mechanical ventilation.22,23 </a:t>
            </a:r>
            <a:r>
              <a:rPr lang="en-US" dirty="0" smtClean="0"/>
              <a:t>Systematic</a:t>
            </a:r>
            <a:r>
              <a:rPr lang="en-US" dirty="0"/>
              <a:t> </a:t>
            </a:r>
            <a:r>
              <a:rPr lang="en-US" dirty="0" smtClean="0"/>
              <a:t>reviews </a:t>
            </a:r>
            <a:r>
              <a:rPr lang="en-US" dirty="0"/>
              <a:t>and meta-analysis of randomized trials have also </a:t>
            </a:r>
            <a:r>
              <a:rPr lang="en-US" dirty="0" smtClean="0"/>
              <a:t>shown </a:t>
            </a:r>
            <a:r>
              <a:rPr lang="en-US" u="sng" dirty="0" smtClean="0"/>
              <a:t>no </a:t>
            </a:r>
            <a:r>
              <a:rPr lang="en-US" u="sng" dirty="0"/>
              <a:t>difference in rates of mortality24,25 but were variable relative </a:t>
            </a:r>
            <a:r>
              <a:rPr lang="en-US" u="sng" dirty="0" smtClean="0"/>
              <a:t>to</a:t>
            </a:r>
          </a:p>
          <a:p>
            <a:pPr algn="l"/>
            <a:r>
              <a:rPr lang="en-US" u="sng" dirty="0" smtClean="0"/>
              <a:t>mechanical ventilation duration and ICU length of stay.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Patients with </a:t>
            </a:r>
            <a:r>
              <a:rPr lang="en-US" dirty="0">
                <a:solidFill>
                  <a:srgbClr val="FF0000"/>
                </a:solidFill>
              </a:rPr>
              <a:t>severe head trauma </a:t>
            </a:r>
            <a:r>
              <a:rPr lang="en-US" dirty="0"/>
              <a:t>often </a:t>
            </a:r>
            <a:r>
              <a:rPr lang="en-US" u="sng" dirty="0"/>
              <a:t>require </a:t>
            </a:r>
            <a:r>
              <a:rPr lang="en-US" u="sng" dirty="0" err="1" smtClean="0"/>
              <a:t>tracheostomy</a:t>
            </a:r>
            <a:r>
              <a:rPr lang="en-US" u="sng" dirty="0"/>
              <a:t> </a:t>
            </a:r>
            <a:r>
              <a:rPr lang="en-US" u="sng" dirty="0" smtClean="0"/>
              <a:t>for </a:t>
            </a:r>
            <a:r>
              <a:rPr lang="en-US" u="sng" dirty="0"/>
              <a:t>airway protection because </a:t>
            </a:r>
            <a:r>
              <a:rPr lang="en-US" u="sng" dirty="0" smtClean="0"/>
              <a:t> </a:t>
            </a:r>
            <a:r>
              <a:rPr lang="en-US" dirty="0" smtClean="0"/>
              <a:t>of </a:t>
            </a:r>
            <a:r>
              <a:rPr lang="en-US" u="sng" dirty="0"/>
              <a:t>poor cough and clearance</a:t>
            </a:r>
            <a:r>
              <a:rPr lang="en-US" dirty="0"/>
              <a:t> </a:t>
            </a:r>
            <a:r>
              <a:rPr lang="en-US" dirty="0" smtClean="0"/>
              <a:t>of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2699792" y="4293096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secretions</a:t>
            </a:r>
            <a:r>
              <a:rPr lang="en-US" dirty="0" smtClean="0"/>
              <a:t>, rather than the need for mechanical ventilation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781236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55504"/>
            <a:ext cx="5184576" cy="566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Organization of Care and Safety During</a:t>
            </a:r>
            <a:br>
              <a:rPr lang="en-US" sz="2800" dirty="0" smtClean="0"/>
            </a:br>
            <a:r>
              <a:rPr lang="en-US" sz="2800" dirty="0" smtClean="0"/>
              <a:t>Bedside </a:t>
            </a:r>
            <a:r>
              <a:rPr lang="en-US" sz="2800" dirty="0" err="1" smtClean="0"/>
              <a:t>Tracheostomy</a:t>
            </a:r>
            <a:endParaRPr lang="fa-IR" sz="2800" dirty="0"/>
          </a:p>
        </p:txBody>
      </p:sp>
      <p:sp>
        <p:nvSpPr>
          <p:cNvPr id="3" name="Rectangle 2"/>
          <p:cNvSpPr/>
          <p:nvPr/>
        </p:nvSpPr>
        <p:spPr>
          <a:xfrm>
            <a:off x="539552" y="1916832"/>
            <a:ext cx="8604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u="sng" dirty="0" err="1"/>
              <a:t>Tracheostomy</a:t>
            </a:r>
            <a:r>
              <a:rPr lang="en-US" dirty="0"/>
              <a:t> is one of the </a:t>
            </a:r>
            <a:r>
              <a:rPr lang="en-US" dirty="0">
                <a:solidFill>
                  <a:srgbClr val="FF0000"/>
                </a:solidFill>
              </a:rPr>
              <a:t>most hazardous procedures </a:t>
            </a:r>
            <a:r>
              <a:rPr lang="en-US" dirty="0"/>
              <a:t>performed</a:t>
            </a:r>
          </a:p>
          <a:p>
            <a:pPr algn="l"/>
            <a:r>
              <a:rPr lang="en-US" dirty="0"/>
              <a:t>in the ICU. Although </a:t>
            </a:r>
            <a:r>
              <a:rPr lang="en-US" dirty="0" err="1"/>
              <a:t>intraprocedural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complications are rare</a:t>
            </a:r>
            <a:r>
              <a:rPr lang="en-US" dirty="0"/>
              <a:t>,</a:t>
            </a:r>
          </a:p>
          <a:p>
            <a:pPr algn="l"/>
            <a:r>
              <a:rPr lang="en-US" dirty="0"/>
              <a:t>vascular injury resulting in </a:t>
            </a:r>
            <a:r>
              <a:rPr lang="en-US" u="sng" dirty="0"/>
              <a:t>hemorrhage, loss of airway control, or</a:t>
            </a:r>
          </a:p>
          <a:p>
            <a:pPr algn="l"/>
            <a:endParaRPr lang="fa-IR" u="sng" dirty="0" smtClean="0"/>
          </a:p>
          <a:p>
            <a:pPr algn="l"/>
            <a:r>
              <a:rPr lang="en-US" u="sng" dirty="0" smtClean="0"/>
              <a:t>airway injury is catastrophic and may rapidly result in death, </a:t>
            </a:r>
            <a:r>
              <a:rPr lang="en-US" dirty="0" smtClean="0"/>
              <a:t>with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539552" y="3501008"/>
            <a:ext cx="8604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rates as high as 75%27,28 for loss of airway control. It is prudent</a:t>
            </a:r>
          </a:p>
          <a:p>
            <a:pPr algn="l"/>
            <a:r>
              <a:rPr lang="en-US" dirty="0"/>
              <a:t>to take appropriate precautions to avoid these problems or manage</a:t>
            </a:r>
          </a:p>
          <a:p>
            <a:pPr algn="l"/>
            <a:r>
              <a:rPr lang="en-US" dirty="0"/>
              <a:t>them when they arise. 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8072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The first step is appropriate </a:t>
            </a:r>
            <a:r>
              <a:rPr lang="en-US" dirty="0">
                <a:solidFill>
                  <a:srgbClr val="FF0000"/>
                </a:solidFill>
              </a:rPr>
              <a:t>patient selection</a:t>
            </a:r>
            <a:r>
              <a:rPr lang="en-US" dirty="0"/>
              <a:t>. There are </a:t>
            </a:r>
            <a:r>
              <a:rPr lang="en-US" dirty="0" smtClean="0"/>
              <a:t>few absolute </a:t>
            </a:r>
            <a:r>
              <a:rPr lang="en-US" dirty="0"/>
              <a:t>contraindications and a small number of relative </a:t>
            </a:r>
            <a:r>
              <a:rPr lang="en-US" dirty="0" smtClean="0"/>
              <a:t>contraindications (described </a:t>
            </a:r>
            <a:r>
              <a:rPr lang="en-US" dirty="0"/>
              <a:t>elsewhere in this chapter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The </a:t>
            </a:r>
            <a:r>
              <a:rPr lang="en-US" dirty="0"/>
              <a:t>development of a team approach and a </a:t>
            </a:r>
            <a:r>
              <a:rPr lang="en-US" dirty="0">
                <a:solidFill>
                  <a:srgbClr val="FF0000"/>
                </a:solidFill>
              </a:rPr>
              <a:t>safety checklist </a:t>
            </a:r>
            <a:r>
              <a:rPr lang="en-US" dirty="0" smtClean="0"/>
              <a:t>for  bedside </a:t>
            </a:r>
            <a:r>
              <a:rPr lang="en-US" dirty="0" err="1"/>
              <a:t>tracheostomy</a:t>
            </a:r>
            <a:r>
              <a:rPr lang="en-US" dirty="0"/>
              <a:t> has been demonstrated to </a:t>
            </a:r>
            <a:r>
              <a:rPr lang="en-US" u="sng" dirty="0"/>
              <a:t>decrease complications</a:t>
            </a:r>
            <a:r>
              <a:rPr lang="en-US" dirty="0"/>
              <a:t>.</a:t>
            </a:r>
          </a:p>
          <a:p>
            <a:pPr algn="l"/>
            <a:r>
              <a:rPr lang="en-US" dirty="0" smtClean="0"/>
              <a:t>This </a:t>
            </a:r>
            <a:r>
              <a:rPr lang="en-US" dirty="0"/>
              <a:t>should include a well-trained lead </a:t>
            </a:r>
            <a:r>
              <a:rPr lang="en-US" dirty="0">
                <a:solidFill>
                  <a:srgbClr val="FF0000"/>
                </a:solidFill>
              </a:rPr>
              <a:t>physician </a:t>
            </a:r>
            <a:r>
              <a:rPr lang="en-US" dirty="0" smtClean="0">
                <a:solidFill>
                  <a:srgbClr val="FF0000"/>
                </a:solidFill>
              </a:rPr>
              <a:t>and assistant</a:t>
            </a:r>
            <a:r>
              <a:rPr lang="en-US" dirty="0"/>
              <a:t>; an </a:t>
            </a:r>
            <a:r>
              <a:rPr lang="en-US" dirty="0">
                <a:solidFill>
                  <a:srgbClr val="FF0000"/>
                </a:solidFill>
              </a:rPr>
              <a:t>airway management practitioner</a:t>
            </a:r>
            <a:r>
              <a:rPr lang="en-US" dirty="0"/>
              <a:t> who is capable </a:t>
            </a:r>
            <a:r>
              <a:rPr lang="en-US" dirty="0" smtClean="0"/>
              <a:t>of </a:t>
            </a:r>
            <a:r>
              <a:rPr lang="en-US" dirty="0" err="1" smtClean="0"/>
              <a:t>reintubation</a:t>
            </a:r>
            <a:r>
              <a:rPr lang="en-US" dirty="0" smtClean="0"/>
              <a:t> </a:t>
            </a:r>
            <a:r>
              <a:rPr lang="en-US" dirty="0"/>
              <a:t>if necessary and will manage the ventilator; a </a:t>
            </a:r>
            <a:r>
              <a:rPr lang="en-US" dirty="0" smtClean="0">
                <a:solidFill>
                  <a:srgbClr val="FF0000"/>
                </a:solidFill>
              </a:rPr>
              <a:t>nurse</a:t>
            </a:r>
            <a:r>
              <a:rPr lang="en-US" dirty="0" smtClean="0"/>
              <a:t> or </a:t>
            </a:r>
            <a:r>
              <a:rPr lang="en-US" dirty="0"/>
              <a:t>other provider to administer sedation and pain medication </a:t>
            </a:r>
            <a:r>
              <a:rPr lang="en-US" dirty="0" smtClean="0"/>
              <a:t>and monitor </a:t>
            </a:r>
            <a:r>
              <a:rPr lang="en-US" dirty="0"/>
              <a:t>the patient’s clinical status; and a circulator who can </a:t>
            </a:r>
            <a:r>
              <a:rPr lang="en-US" dirty="0" smtClean="0"/>
              <a:t>run for </a:t>
            </a:r>
            <a:r>
              <a:rPr lang="en-US" dirty="0"/>
              <a:t>supplies. </a:t>
            </a:r>
            <a:endParaRPr lang="en-US" dirty="0" smtClean="0"/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 err="1">
                <a:solidFill>
                  <a:srgbClr val="FF0000"/>
                </a:solidFill>
              </a:rPr>
              <a:t>bronchoscopic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support is planned, a skilled </a:t>
            </a:r>
            <a:r>
              <a:rPr lang="en-US" dirty="0" err="1" smtClean="0"/>
              <a:t>bronchoscopist</a:t>
            </a:r>
            <a:r>
              <a:rPr lang="en-US" dirty="0"/>
              <a:t> </a:t>
            </a:r>
            <a:r>
              <a:rPr lang="en-US" dirty="0" smtClean="0"/>
              <a:t>should </a:t>
            </a:r>
            <a:r>
              <a:rPr lang="en-US" dirty="0"/>
              <a:t>be included. Some practitioners consider </a:t>
            </a:r>
            <a:r>
              <a:rPr lang="en-US" dirty="0" smtClean="0"/>
              <a:t>that</a:t>
            </a:r>
            <a:r>
              <a:rPr lang="en-US" dirty="0"/>
              <a:t> </a:t>
            </a:r>
            <a:r>
              <a:rPr lang="en-US" dirty="0" smtClean="0"/>
              <a:t>such </a:t>
            </a:r>
            <a:r>
              <a:rPr lang="en-US" dirty="0" err="1"/>
              <a:t>bronchoscopic</a:t>
            </a:r>
            <a:r>
              <a:rPr lang="en-US" dirty="0"/>
              <a:t> assistance is required for PDT, but the </a:t>
            </a:r>
            <a:r>
              <a:rPr lang="en-US" dirty="0" smtClean="0"/>
              <a:t>literature does </a:t>
            </a:r>
            <a:r>
              <a:rPr lang="en-US" dirty="0"/>
              <a:t>not support improved complication </a:t>
            </a:r>
            <a:r>
              <a:rPr lang="en-US" dirty="0" smtClean="0"/>
              <a:t>rates.</a:t>
            </a:r>
          </a:p>
          <a:p>
            <a:pPr algn="l"/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bronchoscope should </a:t>
            </a:r>
            <a:r>
              <a:rPr lang="en-US" dirty="0"/>
              <a:t>be available immediately for emergencies, even if not used</a:t>
            </a:r>
          </a:p>
          <a:p>
            <a:pPr algn="l"/>
            <a:r>
              <a:rPr lang="en-US" dirty="0"/>
              <a:t>routinely. </a:t>
            </a:r>
            <a:endParaRPr lang="en-US" dirty="0" smtClean="0"/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Ultrasound</a:t>
            </a:r>
            <a:r>
              <a:rPr lang="en-US" dirty="0" smtClean="0"/>
              <a:t> </a:t>
            </a:r>
            <a:r>
              <a:rPr lang="en-US" dirty="0"/>
              <a:t>has also been used as an adjunct to </a:t>
            </a:r>
            <a:r>
              <a:rPr lang="en-US" dirty="0" smtClean="0">
                <a:solidFill>
                  <a:srgbClr val="FF0000"/>
                </a:solidFill>
              </a:rPr>
              <a:t>avoid vascular </a:t>
            </a:r>
            <a:r>
              <a:rPr lang="en-US" dirty="0">
                <a:solidFill>
                  <a:srgbClr val="FF0000"/>
                </a:solidFill>
              </a:rPr>
              <a:t>injury </a:t>
            </a:r>
            <a:r>
              <a:rPr lang="en-US" dirty="0"/>
              <a:t>but it has </a:t>
            </a:r>
            <a:r>
              <a:rPr lang="en-US" u="sng" dirty="0"/>
              <a:t>not yet been demonstrated to be </a:t>
            </a:r>
            <a:r>
              <a:rPr lang="en-US" u="sng" dirty="0" smtClean="0"/>
              <a:t>of benefit </a:t>
            </a:r>
            <a:r>
              <a:rPr lang="en-US" u="sng" dirty="0"/>
              <a:t>in this </a:t>
            </a:r>
            <a:r>
              <a:rPr lang="en-US" u="sng" dirty="0" smtClean="0"/>
              <a:t>setting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 </a:t>
            </a:r>
            <a:r>
              <a:rPr lang="en-US" dirty="0"/>
              <a:t>If the primary </a:t>
            </a:r>
            <a:r>
              <a:rPr lang="en-US" dirty="0" err="1"/>
              <a:t>proceduralist</a:t>
            </a:r>
            <a:r>
              <a:rPr lang="en-US" dirty="0"/>
              <a:t> is not a </a:t>
            </a:r>
            <a:r>
              <a:rPr lang="en-US" dirty="0" smtClean="0"/>
              <a:t>surgeon, it </a:t>
            </a:r>
            <a:r>
              <a:rPr lang="en-US" dirty="0"/>
              <a:t>is appropriate to have </a:t>
            </a:r>
            <a:r>
              <a:rPr lang="en-US" dirty="0">
                <a:solidFill>
                  <a:srgbClr val="FF0000"/>
                </a:solidFill>
              </a:rPr>
              <a:t>surgical “b</a:t>
            </a:r>
            <a:r>
              <a:rPr lang="en-US" dirty="0"/>
              <a:t>ackup” in the hospital. It </a:t>
            </a:r>
            <a:r>
              <a:rPr lang="en-US" dirty="0" smtClean="0"/>
              <a:t>is therefore </a:t>
            </a:r>
            <a:r>
              <a:rPr lang="en-US" dirty="0"/>
              <a:t>wise to plan elective bedside </a:t>
            </a:r>
            <a:r>
              <a:rPr lang="en-US" dirty="0" err="1"/>
              <a:t>tracheostomy</a:t>
            </a:r>
            <a:r>
              <a:rPr lang="en-US" dirty="0"/>
              <a:t> during daytime</a:t>
            </a:r>
          </a:p>
          <a:p>
            <a:pPr algn="l"/>
            <a:r>
              <a:rPr lang="en-US" dirty="0"/>
              <a:t>hours to ensure the availability of maximum personnel </a:t>
            </a:r>
            <a:r>
              <a:rPr lang="en-US" dirty="0" smtClean="0"/>
              <a:t>support in </a:t>
            </a:r>
            <a:r>
              <a:rPr lang="en-US" dirty="0"/>
              <a:t>an emergency.</a:t>
            </a:r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2984</TotalTime>
  <Words>1234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Slide 1</vt:lpstr>
      <vt:lpstr>   Tracheostomy</vt:lpstr>
      <vt:lpstr>Tracheal Anatomy</vt:lpstr>
      <vt:lpstr>Timing</vt:lpstr>
      <vt:lpstr>Slide 5</vt:lpstr>
      <vt:lpstr>Slide 6</vt:lpstr>
      <vt:lpstr>Slide 7</vt:lpstr>
      <vt:lpstr>Organization of Care and Safety During Bedside Tracheostomy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پروسيجر تراكيوستومي</dc:title>
  <dc:creator>app7</dc:creator>
  <cp:lastModifiedBy>Abri</cp:lastModifiedBy>
  <cp:revision>27</cp:revision>
  <dcterms:created xsi:type="dcterms:W3CDTF">2023-05-23T14:11:41Z</dcterms:created>
  <dcterms:modified xsi:type="dcterms:W3CDTF">2023-07-14T09:27:34Z</dcterms:modified>
</cp:coreProperties>
</file>